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68" r:id="rId2"/>
    <p:sldId id="269" r:id="rId3"/>
    <p:sldId id="273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7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A1EFF5-5636-44C7-AC9A-39783B1965E4}" type="datetimeFigureOut">
              <a:rPr lang="en-US" smtClean="0"/>
              <a:t>10/21/2016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6DAE25-724A-4B4A-97EF-F24DBA6F63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0225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81000" y="990600"/>
            <a:ext cx="762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altLang="en-US" sz="2400" smtClean="0">
              <a:solidFill>
                <a:srgbClr val="000000"/>
              </a:solidFill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381000" y="304800"/>
            <a:ext cx="8391525" cy="5791200"/>
            <a:chOff x="240" y="192"/>
            <a:chExt cx="5286" cy="3648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sz="2400" smtClean="0">
                <a:solidFill>
                  <a:srgbClr val="000000"/>
                </a:solidFill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sz="2400" smtClean="0">
                <a:solidFill>
                  <a:srgbClr val="000000"/>
                </a:solidFill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sz="2400" smtClean="0">
                <a:solidFill>
                  <a:srgbClr val="000000"/>
                </a:solidFill>
              </a:endParaRPr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sz="2400" smtClean="0">
                <a:solidFill>
                  <a:srgbClr val="000000"/>
                </a:solidFill>
              </a:endParaRPr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sz="2400" smtClean="0">
                <a:solidFill>
                  <a:srgbClr val="000000"/>
                </a:solidFill>
              </a:endParaRPr>
            </a:p>
          </p:txBody>
        </p:sp>
      </p:grpSp>
      <p:sp>
        <p:nvSpPr>
          <p:cNvPr id="71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62000" y="1371600"/>
            <a:ext cx="7696200" cy="2057400"/>
          </a:xfrm>
        </p:spPr>
        <p:txBody>
          <a:bodyPr/>
          <a:lstStyle>
            <a:lvl1pPr>
              <a:defRPr sz="54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765550"/>
            <a:ext cx="76962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>
                <a:latin typeface="Arial" charset="0"/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12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3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4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fld id="{60579465-E488-46E1-8E8E-C38BEF0917D5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71297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F13890-8FBC-4422-992F-08E7E32CA84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13563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0"/>
            <a:ext cx="20574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60198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6DC966-5A72-4013-99D8-CB174C7A7CB3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96090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828800"/>
            <a:ext cx="4038600" cy="4302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302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ABB71A-7C48-4629-8C38-013852D5649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32755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EAE890-3172-4D40-AE84-DCF92731897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739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164008-3F23-42CB-A6E3-B9D9F172D5D9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49965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1F8F07-308E-4E74-ACCA-7357899A038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3798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A4F2E3-680E-4DCA-9362-6306BDD905DD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48873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80EE52-0696-4E40-81A7-90FBB4E4F0B9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29246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7C5B57-7C43-4C72-9539-D5D713DA0CA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33881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0D798C-C40A-4C6F-8991-E3812D72B24D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31595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3743BD-28B2-42F9-AA7F-FD76B2E66A86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35839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AAC02D-092F-4829-B5AC-BF87852CA1D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71459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34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828800"/>
            <a:ext cx="8229600" cy="430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167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08A30EB-A3D5-414D-B85C-64F6502B4E9F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279400" y="152400"/>
            <a:ext cx="8686800" cy="1600200"/>
            <a:chOff x="176" y="96"/>
            <a:chExt cx="5472" cy="1008"/>
          </a:xfrm>
        </p:grpSpPr>
        <p:sp>
          <p:nvSpPr>
            <p:cNvPr id="1032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33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sz="2400" smtClean="0">
                <a:solidFill>
                  <a:srgbClr val="000000"/>
                </a:solidFill>
              </a:endParaRPr>
            </a:p>
          </p:txBody>
        </p:sp>
        <p:sp>
          <p:nvSpPr>
            <p:cNvPr id="1034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sz="2400" smtClean="0">
                <a:solidFill>
                  <a:srgbClr val="000000"/>
                </a:solidFill>
              </a:endParaRPr>
            </a:p>
          </p:txBody>
        </p:sp>
        <p:sp>
          <p:nvSpPr>
            <p:cNvPr id="1035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sz="2400" smtClean="0">
                <a:solidFill>
                  <a:srgbClr val="000000"/>
                </a:solidFill>
              </a:endParaRPr>
            </a:p>
          </p:txBody>
        </p:sp>
        <p:sp>
          <p:nvSpPr>
            <p:cNvPr id="1036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sz="2400" smtClean="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64083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800">
          <a:solidFill>
            <a:schemeClr val="tx1"/>
          </a:solidFill>
          <a:latin typeface="+mn-lt"/>
          <a:cs typeface="+mn-cs"/>
        </a:defRPr>
      </a:lvl2pPr>
      <a:lvl3pPr marL="1377950" indent="-468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400">
          <a:solidFill>
            <a:schemeClr val="tx1"/>
          </a:solidFill>
          <a:latin typeface="+mn-lt"/>
          <a:cs typeface="+mn-cs"/>
        </a:defRPr>
      </a:lvl3pPr>
      <a:lvl4pPr marL="1827213" indent="-4381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297113" indent="-468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533400"/>
            <a:ext cx="8229600" cy="11430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3600" b="1" kern="0" dirty="0" smtClean="0">
                <a:solidFill>
                  <a:srgbClr val="00B050"/>
                </a:solidFill>
              </a:rPr>
              <a:t>Me llamo ______________ Clase </a:t>
            </a:r>
            <a:r>
              <a:rPr lang="en-US" altLang="en-US" sz="3600" b="1" kern="0" dirty="0" smtClean="0">
                <a:solidFill>
                  <a:srgbClr val="00B050"/>
                </a:solidFill>
              </a:rPr>
              <a:t>801</a:t>
            </a:r>
            <a:r>
              <a:rPr lang="en-US" altLang="en-US" sz="3600" b="1" kern="0" dirty="0" smtClean="0">
                <a:solidFill>
                  <a:srgbClr val="00B050"/>
                </a:solidFill>
              </a:rPr>
              <a:t/>
            </a:r>
            <a:br>
              <a:rPr lang="en-US" altLang="en-US" sz="3600" b="1" kern="0" dirty="0" smtClean="0">
                <a:solidFill>
                  <a:srgbClr val="00B050"/>
                </a:solidFill>
              </a:rPr>
            </a:br>
            <a:r>
              <a:rPr lang="en-US" altLang="en-US" sz="3600" b="1" kern="0" dirty="0" smtClean="0">
                <a:solidFill>
                  <a:srgbClr val="00B050"/>
                </a:solidFill>
              </a:rPr>
              <a:t>La fecha es el </a:t>
            </a:r>
            <a:r>
              <a:rPr lang="en-US" altLang="en-US" sz="3600" b="1" kern="0" dirty="0" smtClean="0">
                <a:solidFill>
                  <a:srgbClr val="00B050"/>
                </a:solidFill>
              </a:rPr>
              <a:t>21</a:t>
            </a:r>
            <a:r>
              <a:rPr lang="en-US" altLang="en-US" sz="3600" b="1" kern="0" dirty="0" smtClean="0">
                <a:solidFill>
                  <a:srgbClr val="00B050"/>
                </a:solidFill>
              </a:rPr>
              <a:t> </a:t>
            </a:r>
            <a:r>
              <a:rPr lang="en-US" altLang="en-US" sz="3600" b="1" kern="0" dirty="0" smtClean="0">
                <a:solidFill>
                  <a:srgbClr val="00B050"/>
                </a:solidFill>
              </a:rPr>
              <a:t>de </a:t>
            </a:r>
            <a:r>
              <a:rPr lang="en-US" altLang="en-US" sz="3600" b="1" kern="0" dirty="0" err="1" smtClean="0">
                <a:solidFill>
                  <a:srgbClr val="00B050"/>
                </a:solidFill>
              </a:rPr>
              <a:t>octubre</a:t>
            </a:r>
            <a:r>
              <a:rPr lang="en-US" altLang="en-US" sz="3600" b="1" kern="0" dirty="0" smtClean="0">
                <a:solidFill>
                  <a:srgbClr val="00B050"/>
                </a:solidFill>
              </a:rPr>
              <a:t> del 2016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152400" y="1676400"/>
            <a:ext cx="8991600" cy="5181600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469900" indent="-469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buChar char="o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8050" indent="-436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377950" indent="-4683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o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827213" indent="-4381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297113" indent="-4683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754313" indent="-468313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3211513" indent="-468313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668713" indent="-468313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4125913" indent="-468313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800" b="1" kern="0" smtClean="0">
                <a:solidFill>
                  <a:srgbClr val="FF0000"/>
                </a:solidFill>
              </a:rPr>
              <a:t>Proposito # 16: </a:t>
            </a:r>
            <a:r>
              <a:rPr lang="en-US" altLang="en-US" sz="2800" kern="0" smtClean="0"/>
              <a:t>¿Cuantas horas duermes?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800" i="1" kern="0" smtClean="0">
                <a:solidFill>
                  <a:srgbClr val="7030A0"/>
                </a:solidFill>
              </a:rPr>
              <a:t>L.O.- to recall the use and form of stem-changing verbs.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800" b="1" kern="0" smtClean="0">
                <a:solidFill>
                  <a:srgbClr val="FF0000"/>
                </a:solidFill>
              </a:rPr>
              <a:t>Actividad Inicial: </a:t>
            </a:r>
            <a:r>
              <a:rPr lang="en-US" altLang="en-US" sz="2800" kern="0" smtClean="0"/>
              <a:t>Copia y completa.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600" kern="0" smtClean="0"/>
              <a:t>1. Yo ____________ (cerrar) la puerta.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600" kern="0" smtClean="0"/>
              <a:t>2. Tú ____________ (perder) tus llaves.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600" kern="0" smtClean="0"/>
              <a:t>3. ¿___________(preferir) usted las empanadas de carne o de queso?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600" kern="0" smtClean="0"/>
              <a:t>4. Yo ___________ (mover) los libros de la mesa.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600" kern="0" smtClean="0"/>
              <a:t>5. Nosotros _______________ (entender) los ejercicios.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600" kern="0" smtClean="0"/>
              <a:t>6. Ella ____________ (volver) a la casa a las siete.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600" kern="0" smtClean="0"/>
              <a:t>7. Felipe y Juan __________(empezar) las prácticas de gramática.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600" kern="0" smtClean="0"/>
              <a:t>8. ¿Ustedes ____________ (poder) estudiar?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600" kern="0" smtClean="0"/>
              <a:t> 9. ¡Tú ___________ (jugar) mucho videojuegos! </a:t>
            </a:r>
            <a:endParaRPr lang="en-US" altLang="en-US" sz="2600" kern="0" dirty="0" smtClean="0"/>
          </a:p>
        </p:txBody>
      </p:sp>
    </p:spTree>
    <p:extLst>
      <p:ext uri="{BB962C8B-B14F-4D97-AF65-F5344CB8AC3E}">
        <p14:creationId xmlns:p14="http://schemas.microsoft.com/office/powerpoint/2010/main" val="5041032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533400" y="457200"/>
            <a:ext cx="8229600" cy="11430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n-US" altLang="en-US" b="1" kern="0" smtClean="0">
                <a:solidFill>
                  <a:srgbClr val="FF0000"/>
                </a:solidFill>
              </a:rPr>
              <a:t>Practica con un compañero</a:t>
            </a:r>
            <a:endParaRPr lang="en-US" altLang="en-US" b="1" kern="0" dirty="0" smtClean="0">
              <a:solidFill>
                <a:srgbClr val="FF0000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76200" y="1447800"/>
            <a:ext cx="9067800" cy="5715000"/>
          </a:xfrm>
          <a:prstGeom prst="rect">
            <a:avLst/>
          </a:prstGeom>
        </p:spPr>
        <p:txBody>
          <a:bodyPr/>
          <a:lstStyle>
            <a:lvl1pPr marL="469900" indent="-469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buChar char="o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8050" indent="-436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377950" indent="-4683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o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827213" indent="-4381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297113" indent="-4683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754313" indent="-468313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3211513" indent="-468313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668713" indent="-468313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4125913" indent="-468313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es-ES_tradnl" altLang="en-US" sz="2800" b="1" kern="0" smtClean="0"/>
              <a:t>Copia y completa</a:t>
            </a:r>
            <a:endParaRPr lang="es-ES_tradnl" altLang="en-US" sz="2800" kern="0" smtClean="0"/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s-ES_tradnl" altLang="en-US" sz="2800" kern="0" smtClean="0"/>
              <a:t>	Yo _______ (jugar) mucho al futbol y Diana ________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s-ES_tradnl" altLang="en-US" sz="2800" kern="0" smtClean="0"/>
              <a:t>(jugar) mucho también, pero ahora ella no ________ ( poder).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s-ES_tradnl" altLang="en-US" sz="2800" kern="0" smtClean="0"/>
              <a:t>	-Diana, ¿por qué no _________ (poder) jugar ahora?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s-ES_tradnl" altLang="en-US" sz="2800" kern="0" smtClean="0"/>
              <a:t>     -No _______ (poder) porque _______(querer) ir a casa.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s-ES_tradnl" altLang="en-US" sz="2800" kern="0" smtClean="0"/>
              <a:t>	Si, Diana _________(querer) ir a casa porque ella _______(tener) un amigo que ________(volver) hoy de Puerto Rico y ella _______(querer) estar en casa. Pero mañana todos nosotros __________(ir ) a jugar. Y el amigo puertorriqueño de Diana _________(poder) jugar también. Su amigo __________(jugar) muy bien.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endParaRPr lang="es-ES_tradnl" altLang="en-US" sz="2800" kern="0" dirty="0" smtClean="0"/>
          </a:p>
        </p:txBody>
      </p:sp>
    </p:spTree>
    <p:extLst>
      <p:ext uri="{BB962C8B-B14F-4D97-AF65-F5344CB8AC3E}">
        <p14:creationId xmlns:p14="http://schemas.microsoft.com/office/powerpoint/2010/main" val="28732708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b="1" dirty="0" err="1" smtClean="0">
                <a:solidFill>
                  <a:srgbClr val="FF0000"/>
                </a:solidFill>
              </a:rPr>
              <a:t>Tarea</a:t>
            </a:r>
            <a:r>
              <a:rPr lang="en-US" b="1" dirty="0" smtClean="0">
                <a:solidFill>
                  <a:srgbClr val="FF0000"/>
                </a:solidFill>
              </a:rPr>
              <a:t> # 16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302125"/>
          </a:xfrm>
        </p:spPr>
        <p:txBody>
          <a:bodyPr/>
          <a:lstStyle/>
          <a:p>
            <a:r>
              <a:rPr lang="en-US" dirty="0" smtClean="0"/>
              <a:t>WORKBOOK</a:t>
            </a:r>
          </a:p>
          <a:p>
            <a:pPr lvl="1"/>
            <a:r>
              <a:rPr lang="en-US" dirty="0" err="1" smtClean="0"/>
              <a:t>Completa</a:t>
            </a:r>
            <a:r>
              <a:rPr lang="en-US" dirty="0" smtClean="0"/>
              <a:t> p. R14-R15</a:t>
            </a:r>
          </a:p>
          <a:p>
            <a:endParaRPr lang="en-US" dirty="0" smtClean="0"/>
          </a:p>
          <a:p>
            <a:r>
              <a:rPr lang="en-US" smtClean="0"/>
              <a:t>STUDY </a:t>
            </a:r>
            <a:r>
              <a:rPr lang="en-US" dirty="0" smtClean="0"/>
              <a:t>for </a:t>
            </a:r>
            <a:r>
              <a:rPr lang="en-US" u="sng" dirty="0" smtClean="0"/>
              <a:t>Quiz </a:t>
            </a:r>
            <a:r>
              <a:rPr lang="en-US" u="sng" dirty="0" err="1" smtClean="0"/>
              <a:t>Repaso</a:t>
            </a:r>
            <a:r>
              <a:rPr lang="en-US" u="sng" dirty="0" smtClean="0"/>
              <a:t> C</a:t>
            </a:r>
            <a:endParaRPr lang="en-US" dirty="0" smtClean="0"/>
          </a:p>
          <a:p>
            <a:pPr lvl="1"/>
            <a:r>
              <a:rPr lang="en-US" dirty="0" smtClean="0"/>
              <a:t>“Boot” verbs</a:t>
            </a:r>
          </a:p>
          <a:p>
            <a:pPr lvl="1"/>
            <a:r>
              <a:rPr lang="en-US" dirty="0" smtClean="0"/>
              <a:t>Sports vocabulary</a:t>
            </a:r>
          </a:p>
          <a:p>
            <a:pPr lvl="1"/>
            <a:r>
              <a:rPr lang="en-US" dirty="0" smtClean="0"/>
              <a:t>Question Words</a:t>
            </a:r>
          </a:p>
          <a:p>
            <a:pPr lvl="1"/>
            <a:r>
              <a:rPr lang="en-US" dirty="0" smtClean="0"/>
              <a:t>Maps (spelling &amp; capitalization)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2418287"/>
      </p:ext>
    </p:extLst>
  </p:cSld>
  <p:clrMapOvr>
    <a:masterClrMapping/>
  </p:clrMapOvr>
</p:sld>
</file>

<file path=ppt/theme/theme1.xml><?xml version="1.0" encoding="utf-8"?>
<a:theme xmlns:a="http://schemas.openxmlformats.org/drawingml/2006/main" name="Quadrant">
  <a:themeElements>
    <a:clrScheme name="Quadrant 4">
      <a:dk1>
        <a:srgbClr val="000000"/>
      </a:dk1>
      <a:lt1>
        <a:srgbClr val="FFFFFF"/>
      </a:lt1>
      <a:dk2>
        <a:srgbClr val="000000"/>
      </a:dk2>
      <a:lt2>
        <a:srgbClr val="CC0000"/>
      </a:lt2>
      <a:accent1>
        <a:srgbClr val="FFCC00"/>
      </a:accent1>
      <a:accent2>
        <a:srgbClr val="3366CC"/>
      </a:accent2>
      <a:accent3>
        <a:srgbClr val="FFFFFF"/>
      </a:accent3>
      <a:accent4>
        <a:srgbClr val="000000"/>
      </a:accent4>
      <a:accent5>
        <a:srgbClr val="FFE2AA"/>
      </a:accent5>
      <a:accent6>
        <a:srgbClr val="2D5CB9"/>
      </a:accent6>
      <a:hlink>
        <a:srgbClr val="666699"/>
      </a:hlink>
      <a:folHlink>
        <a:srgbClr val="C0C0C0"/>
      </a:folHlink>
    </a:clrScheme>
    <a:fontScheme name="Quadrant">
      <a:majorFont>
        <a:latin typeface="Times New Roman"/>
        <a:ea typeface=""/>
        <a:cs typeface="Arial"/>
      </a:majorFont>
      <a:minorFont>
        <a:latin typeface="Times New Roman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173</Words>
  <Application>Microsoft Office PowerPoint</Application>
  <PresentationFormat>On-screen Show (4:3)</PresentationFormat>
  <Paragraphs>29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Quadrant</vt:lpstr>
      <vt:lpstr>PowerPoint Presentation</vt:lpstr>
      <vt:lpstr>PowerPoint Presentation</vt:lpstr>
      <vt:lpstr>Tarea # 16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______________ Clase 802 La fecha es el 18 de octubre del 2016</dc:title>
  <dc:creator>Helen Zumaeta</dc:creator>
  <cp:lastModifiedBy>Helen Zumaeta</cp:lastModifiedBy>
  <cp:revision>4</cp:revision>
  <dcterms:created xsi:type="dcterms:W3CDTF">2016-10-18T13:27:39Z</dcterms:created>
  <dcterms:modified xsi:type="dcterms:W3CDTF">2016-10-21T15:25:15Z</dcterms:modified>
</cp:coreProperties>
</file>